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7" r:id="rId4"/>
    <p:sldId id="264" r:id="rId5"/>
    <p:sldId id="265" r:id="rId6"/>
    <p:sldId id="268" r:id="rId7"/>
    <p:sldId id="269" r:id="rId8"/>
    <p:sldId id="270" r:id="rId9"/>
    <p:sldId id="266" r:id="rId10"/>
    <p:sldId id="273" r:id="rId11"/>
    <p:sldId id="267" r:id="rId12"/>
    <p:sldId id="272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C"/>
    <a:srgbClr val="385723"/>
    <a:srgbClr val="76C856"/>
    <a:srgbClr val="E55039"/>
    <a:srgbClr val="FCFCF8"/>
    <a:srgbClr val="FAFAF5"/>
    <a:srgbClr val="F5F5F5"/>
    <a:srgbClr val="FAFAFF"/>
    <a:srgbClr val="FFFAFA"/>
    <a:srgbClr val="FEF8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00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49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EF73D-8115-4233-A6D6-92389B2DC123}" type="datetimeFigureOut">
              <a:rPr lang="ko-KR" altLang="en-US" smtClean="0"/>
              <a:t>2023. 11. 22.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0A9F7-7B0B-406A-B695-C43D8962FB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45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F735F-CDDC-62D0-2B2C-94B7D8DC2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18681"/>
            <a:ext cx="9144000" cy="2007734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F02D7D-4BF1-DB12-9907-567A24C856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(</a:t>
            </a:r>
            <a:r>
              <a:rPr lang="ko-KR" altLang="en-US"/>
              <a:t>부제</a:t>
            </a:r>
            <a:r>
              <a:rPr lang="en-US" altLang="ko-KR"/>
              <a:t>)</a:t>
            </a:r>
            <a:endParaRPr lang="en-US" altLang="ko-KR" dirty="0"/>
          </a:p>
          <a:p>
            <a:r>
              <a:rPr lang="ko-KR" altLang="en-US"/>
              <a:t>김환희</a:t>
            </a:r>
            <a:endParaRPr lang="en-US" altLang="ko-KR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9DB35F0-E612-8E3B-2488-FE95243F8498}"/>
              </a:ext>
            </a:extLst>
          </p:cNvPr>
          <p:cNvSpPr/>
          <p:nvPr userDrawn="1"/>
        </p:nvSpPr>
        <p:spPr>
          <a:xfrm>
            <a:off x="838200" y="3380696"/>
            <a:ext cx="10515601" cy="457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E0492C-D317-1F39-EDA9-A7AD2A62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</p:spPr>
        <p:txBody>
          <a:bodyPr/>
          <a:lstStyle>
            <a:lvl1pPr>
              <a:defRPr b="1">
                <a:solidFill>
                  <a:srgbClr val="FFFFFC"/>
                </a:solidFill>
              </a:defRPr>
            </a:lvl1pPr>
          </a:lstStyle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37C128-3734-8F9C-DAE9-4BEBA1F0E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>
            <a:lvl1pPr>
              <a:defRPr b="1">
                <a:solidFill>
                  <a:srgbClr val="FFFFFC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88CEFC-25A0-E0ED-35CD-B17235A1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>
            <a:lvl1pPr>
              <a:defRPr b="1">
                <a:solidFill>
                  <a:srgbClr val="FFFFFC"/>
                </a:solidFill>
              </a:defRPr>
            </a:lvl1pPr>
          </a:lstStyle>
          <a:p>
            <a:fld id="{6C869F19-75FA-4B4D-B211-526C1F53DE2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0999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제 있는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0C4FA9-5200-C30F-CAE5-1435CB9A3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4"/>
            <a:ext cx="10515600" cy="726263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385723"/>
                </a:solidFill>
              </a:defRPr>
            </a:lvl1pPr>
          </a:lstStyle>
          <a:p>
            <a:r>
              <a:rPr lang="ko-KR" altLang="en-US" dirty="0"/>
              <a:t>마스터 제목 </a:t>
            </a:r>
            <a:r>
              <a:rPr lang="ko-KR" altLang="en-US"/>
              <a:t>스타일 편집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E661F1-FBB9-755B-F2EA-93205CCB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A55A2F-D5E7-D5E0-4401-221D707FB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776A37-452A-0E3D-C947-4BD452BA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0B3F5B0-2535-2CE8-21FE-1EC453F2CE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862787"/>
            <a:ext cx="10515600" cy="56717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385723"/>
                </a:solidFill>
              </a:defRPr>
            </a:lvl1pPr>
          </a:lstStyle>
          <a:p>
            <a:pPr lvl="0"/>
            <a:r>
              <a:rPr lang="en-US" altLang="ko-KR"/>
              <a:t>: </a:t>
            </a:r>
            <a:r>
              <a:rPr lang="ko-KR" altLang="en-US"/>
              <a:t>부제</a:t>
            </a:r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5C56E52-690C-5B18-2B88-DDDC40A1D14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1823344"/>
            <a:ext cx="10515600" cy="4351338"/>
          </a:xfrm>
        </p:spPr>
        <p:txBody>
          <a:bodyPr/>
          <a:lstStyle>
            <a:lvl1pPr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370762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0230D-2E8C-A9AA-36FF-06F69352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575043-4680-E1F6-C176-C45ADA870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C58D2C-B42B-4EA1-DACE-12DE4F538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AE3AD9-74BA-D854-D1BD-DEC7D0D89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C2E724-D9C3-A680-10D4-09EDE09DD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800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0C4FA9-5200-C30F-CAE5-1435CB9A3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ko-KR" altLang="en-US" dirty="0"/>
              <a:t>마스터 제목 </a:t>
            </a:r>
            <a:r>
              <a:rPr lang="ko-KR" altLang="en-US"/>
              <a:t>스타일 편집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E661F1-FBB9-755B-F2EA-93205CCB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A55A2F-D5E7-D5E0-4401-221D707FB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776A37-452A-0E3D-C947-4BD452BA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2FF2D70-514A-D0EA-1D6C-B68772340F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2A421A"/>
                </a:solidFill>
              </a:defRPr>
            </a:lvl1pPr>
            <a:lvl2pPr>
              <a:defRPr sz="1600" b="1">
                <a:solidFill>
                  <a:srgbClr val="2A421A"/>
                </a:solidFill>
              </a:defRPr>
            </a:lvl2pPr>
          </a:lstStyle>
          <a:p>
            <a:pPr lvl="0"/>
            <a:r>
              <a:rPr lang="ko-KR" altLang="en-US" dirty="0"/>
              <a:t>목차 내용 </a:t>
            </a:r>
            <a:r>
              <a:rPr lang="en-US" altLang="ko-KR" dirty="0"/>
              <a:t>1</a:t>
            </a:r>
          </a:p>
          <a:p>
            <a:pPr lvl="1"/>
            <a:r>
              <a:rPr lang="ko-KR" altLang="en-US" dirty="0"/>
              <a:t>세부 목차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3044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91407-AAA7-E698-9BB7-F4136265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316594-4B6D-E29C-70AF-AD8DBD39D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4EF314-096B-986F-4B16-B3C14306D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31490F-09A8-997B-28BA-92E8DD33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7AE3F-8FD1-220F-8137-2F876EF74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44B973-0D52-AF46-DDB6-39D19EA16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49626BF-FE4E-481E-EDFF-84365B8406FC}"/>
              </a:ext>
            </a:extLst>
          </p:cNvPr>
          <p:cNvSpPr/>
          <p:nvPr userDrawn="1"/>
        </p:nvSpPr>
        <p:spPr>
          <a:xfrm rot="16200000" flipV="1">
            <a:off x="3920330" y="3978433"/>
            <a:ext cx="4351337" cy="457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475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902A52-BC14-F74D-9BCA-C45EC7613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080"/>
            <a:ext cx="10515600" cy="862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BA5EC5-CCE1-C444-5413-D7316E708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2779D7-28AF-F8BB-C354-A138EC3E54F6}"/>
              </a:ext>
            </a:extLst>
          </p:cNvPr>
          <p:cNvSpPr/>
          <p:nvPr userDrawn="1"/>
        </p:nvSpPr>
        <p:spPr>
          <a:xfrm>
            <a:off x="838199" y="1373198"/>
            <a:ext cx="10515601" cy="457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0FADB0-6BDC-60E1-EC9A-3EDA1ADC4632}"/>
              </a:ext>
            </a:extLst>
          </p:cNvPr>
          <p:cNvSpPr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ko-Kore-KR" altLang="en-US" sz="1600" b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7D9C01-3AC6-B407-CBC5-C77703954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FFFC"/>
                </a:solidFill>
              </a:defRPr>
            </a:lvl1pPr>
          </a:lstStyle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9B82C4-68C5-81E7-176F-9F10DA65A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FFFFFC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AE85A0-44C3-2781-C567-3141EFBF5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FFFFFC"/>
                </a:solidFill>
              </a:defRPr>
            </a:lvl1pPr>
          </a:lstStyle>
          <a:p>
            <a:fld id="{6C869F19-75FA-4B4D-B211-526C1F53DE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2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7" r:id="rId4"/>
    <p:sldLayoutId id="2147483652" r:id="rId5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6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06E0F82E-0EF3-4F91-A8E3-CDA0422A60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ICLR’19 paper review</a:t>
            </a:r>
          </a:p>
          <a:p>
            <a:r>
              <a:rPr lang="en-US" altLang="ko-KR"/>
              <a:t>202111278 </a:t>
            </a:r>
            <a:r>
              <a:rPr lang="ko-KR" altLang="en-US" dirty="0"/>
              <a:t>컴퓨터공학부 김환희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3E324C-57A6-93EB-E740-12565A0E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383830-E84D-9231-2F1A-F913FF890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7" name="그림 6" descr="텍스트, 영수증, 폰트, 스크린샷이(가) 표시된 사진&#10;&#10;자동 생성된 설명">
            <a:extLst>
              <a:ext uri="{FF2B5EF4-FFF2-40B4-BE49-F238E27FC236}">
                <a16:creationId xmlns:a16="http://schemas.microsoft.com/office/drawing/2014/main" id="{4FDDEC87-70DA-8C58-3377-1A5EACB40EE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529" y="1600200"/>
            <a:ext cx="4950941" cy="173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31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3 Unexpected benefits of adversarial robustness</a:t>
            </a:r>
            <a:endParaRPr lang="ko-KR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C245585-341B-9380-5C00-3BCB8297FA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/>
                  <a:t>Large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ko-KR" altLang="en-US"/>
                  <a:t>으로 </a:t>
                </a:r>
                <a:r>
                  <a:rPr lang="en-US" altLang="ko-KR"/>
                  <a:t>gradient based attack(PGD)</a:t>
                </a:r>
                <a:r>
                  <a:rPr lang="ko-KR" altLang="en-US"/>
                  <a:t>을 하니 </a:t>
                </a:r>
                <a:r>
                  <a:rPr lang="en-US" altLang="ko-KR"/>
                  <a:t>attack</a:t>
                </a:r>
                <a:r>
                  <a:rPr lang="ko-KR" altLang="en-US"/>
                  <a:t>이 인간 눈에 대응되는 특징을 만들어 공격하는 것을 볼 수 있었다</a:t>
                </a:r>
                <a:r>
                  <a:rPr lang="en-US" altLang="ko-KR"/>
                  <a:t>.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C245585-341B-9380-5C00-3BCB8297FA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10" name="그림 9" descr="텍스트, 스크린샷, 콜라주, 포유류이(가) 표시된 사진&#10;&#10;자동 생성된 설명">
            <a:extLst>
              <a:ext uri="{FF2B5EF4-FFF2-40B4-BE49-F238E27FC236}">
                <a16:creationId xmlns:a16="http://schemas.microsoft.com/office/drawing/2014/main" id="{3AF8A5AE-85B0-AFA0-37DF-FC5E4A4D5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121" y="3269120"/>
            <a:ext cx="4001308" cy="2907843"/>
          </a:xfrm>
          <a:prstGeom prst="rect">
            <a:avLst/>
          </a:prstGeom>
        </p:spPr>
      </p:pic>
      <p:pic>
        <p:nvPicPr>
          <p:cNvPr id="12" name="그림 11" descr="새이(가) 표시된 사진&#10;&#10;자동 생성된 설명">
            <a:extLst>
              <a:ext uri="{FF2B5EF4-FFF2-40B4-BE49-F238E27FC236}">
                <a16:creationId xmlns:a16="http://schemas.microsoft.com/office/drawing/2014/main" id="{8F020496-8B07-1A84-0FA4-3FA8FD78C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085" y="3822572"/>
            <a:ext cx="4204215" cy="180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82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 Related 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Robust model</a:t>
            </a:r>
            <a:r>
              <a:rPr lang="ko-KR" altLang="en-US"/>
              <a:t>의 훈련은 자원을 소비할뿐만 아니라 </a:t>
            </a:r>
            <a:r>
              <a:rPr lang="en-US" altLang="ko-KR"/>
              <a:t>accuracy</a:t>
            </a:r>
            <a:r>
              <a:rPr lang="ko-KR" altLang="en-US"/>
              <a:t>에도 영향을 미친다</a:t>
            </a:r>
            <a:r>
              <a:rPr lang="en-US" altLang="ko-KR"/>
              <a:t>. </a:t>
            </a:r>
            <a:r>
              <a:rPr lang="ko-KR" altLang="en-US"/>
              <a:t>단순한 상황에서 </a:t>
            </a:r>
            <a:r>
              <a:rPr lang="en-US" altLang="ko-KR"/>
              <a:t>accuracy</a:t>
            </a:r>
            <a:r>
              <a:rPr lang="ko-KR" altLang="en-US"/>
              <a:t>와 </a:t>
            </a:r>
            <a:r>
              <a:rPr lang="en-US" altLang="ko-KR"/>
              <a:t>robustness </a:t>
            </a:r>
            <a:r>
              <a:rPr lang="ko-KR" altLang="en-US"/>
              <a:t>사이의 </a:t>
            </a:r>
            <a:r>
              <a:rPr lang="en-US" altLang="ko-KR"/>
              <a:t>trade-off</a:t>
            </a:r>
            <a:r>
              <a:rPr lang="ko-KR" altLang="en-US"/>
              <a:t>가 </a:t>
            </a:r>
            <a:r>
              <a:rPr lang="en-US" altLang="ko-KR"/>
              <a:t>'provably' </a:t>
            </a:r>
            <a:r>
              <a:rPr lang="ko-KR" altLang="en-US"/>
              <a:t>있다는 것을 보인다</a:t>
            </a:r>
            <a:r>
              <a:rPr lang="en-US" altLang="ko-KR"/>
              <a:t>. </a:t>
            </a:r>
            <a:r>
              <a:rPr lang="ko-KR" altLang="en-US"/>
              <a:t>또한 </a:t>
            </a:r>
            <a:r>
              <a:rPr lang="en-US" altLang="ko-KR"/>
              <a:t>robust model</a:t>
            </a:r>
            <a:r>
              <a:rPr lang="ko-KR" altLang="en-US"/>
              <a:t>이 인간이 인지하는 형태와 비슷한 특징을 배운다는 점을 보인다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46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791E09-BE4C-B59C-3426-28456A37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5, 6 Discussion and conclusion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159BC-228F-5C64-6D55-19C5AF528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sz="1800" b="1">
                <a:solidFill>
                  <a:schemeClr val="accent6">
                    <a:lumMod val="50000"/>
                  </a:schemeClr>
                </a:solidFill>
              </a:rPr>
              <a:t>Related work</a:t>
            </a:r>
          </a:p>
          <a:p>
            <a:r>
              <a:rPr kumimoji="1" lang="en-US" altLang="ko-KR"/>
              <a:t>Classifier</a:t>
            </a:r>
            <a:r>
              <a:rPr kumimoji="1" lang="ko-KR" altLang="en-US"/>
              <a:t>의 </a:t>
            </a:r>
            <a:r>
              <a:rPr kumimoji="1" lang="en-US" altLang="ko-KR"/>
              <a:t>robustness</a:t>
            </a:r>
            <a:r>
              <a:rPr kumimoji="1" lang="ko-KR" altLang="en-US"/>
              <a:t>의 </a:t>
            </a:r>
            <a:r>
              <a:rPr kumimoji="1" lang="en-US" altLang="ko-KR"/>
              <a:t>upper bound</a:t>
            </a:r>
            <a:r>
              <a:rPr kumimoji="1" lang="ko-KR" altLang="en-US"/>
              <a:t>를 증명하는 연구가 있다</a:t>
            </a:r>
            <a:r>
              <a:rPr kumimoji="1" lang="en-US" altLang="ko-KR"/>
              <a:t>.</a:t>
            </a:r>
          </a:p>
          <a:p>
            <a:pPr lvl="1"/>
            <a:r>
              <a:rPr kumimoji="1" lang="en-US" altLang="ko-KR"/>
              <a:t>Fawzi et al., 2018, Analysis of classifiers' robustness to adversarial perturbation</a:t>
            </a:r>
          </a:p>
          <a:p>
            <a:pPr lvl="1"/>
            <a:r>
              <a:rPr kumimoji="1" lang="en-US" altLang="ko-KR"/>
              <a:t>Ross &amp; Doshi-Velez, 2018, Improving the adversarial robustness interpretability of deep neural networks by regularizing their input gradients</a:t>
            </a:r>
          </a:p>
          <a:p>
            <a:pPr lvl="1"/>
            <a:r>
              <a:rPr kumimoji="1" lang="en-US" altLang="ko-KR"/>
              <a:t>Schmidt et al., Adversarially robust generalization requires more data</a:t>
            </a:r>
          </a:p>
          <a:p>
            <a:pPr lvl="1"/>
            <a:endParaRPr kumimoji="1" lang="en-US" altLang="ko-KR"/>
          </a:p>
          <a:p>
            <a:pPr marL="0" indent="0">
              <a:buNone/>
            </a:pPr>
            <a:r>
              <a:rPr kumimoji="1" lang="en-US" altLang="ko-KR" sz="1800" b="1">
                <a:solidFill>
                  <a:schemeClr val="accent6">
                    <a:lumMod val="50000"/>
                  </a:schemeClr>
                </a:solidFill>
              </a:rPr>
              <a:t>Conclusion</a:t>
            </a:r>
          </a:p>
          <a:p>
            <a:r>
              <a:rPr kumimoji="1" lang="ko-KR" altLang="en-US"/>
              <a:t>두 접근의 상대적인 비용에 관해 완전한 이해가 될 수 있는 계기가 되었으면 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B3503A-1E1B-AD0B-4FA5-D30E87AAC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B291E3-2C1F-F402-5F14-1C1EA26EB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794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5B618-6371-ED5D-C3BF-BED784630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AF02CE-3C54-38B5-F2A4-3D2453837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32C98F-319F-28BF-228B-86B5D512F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r>
              <a:rPr lang="en-US" altLang="ko-KR" dirty="0"/>
              <a:t>1 Introduction</a:t>
            </a:r>
          </a:p>
          <a:p>
            <a:r>
              <a:rPr lang="en-US" altLang="ko-KR" dirty="0"/>
              <a:t>2 On the Price of Adversarial Robustness</a:t>
            </a:r>
          </a:p>
          <a:p>
            <a:r>
              <a:rPr lang="en-US" altLang="ko-KR" dirty="0"/>
              <a:t>3 Unexpected benefits of adversarial robustness</a:t>
            </a:r>
          </a:p>
          <a:p>
            <a:r>
              <a:rPr lang="en-US" altLang="ko-KR" dirty="0"/>
              <a:t>4 Related work</a:t>
            </a:r>
          </a:p>
          <a:p>
            <a:r>
              <a:rPr lang="en-US" altLang="ko-KR" dirty="0"/>
              <a:t>5 Conclusions and future directions</a:t>
            </a:r>
          </a:p>
          <a:p>
            <a:r>
              <a:rPr lang="ko-KR" altLang="en-US" dirty="0"/>
              <a:t>생각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325416-4EB1-F33F-CF67-4964739A0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340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Robust model</a:t>
            </a:r>
            <a:r>
              <a:rPr lang="ko-KR" altLang="en-US"/>
              <a:t>의 훈련은 자원을 소비할뿐만 아니라 </a:t>
            </a:r>
            <a:r>
              <a:rPr lang="en-US" altLang="ko-KR"/>
              <a:t>accuracy</a:t>
            </a:r>
            <a:r>
              <a:rPr lang="ko-KR" altLang="en-US"/>
              <a:t>에도 영향을 미친다</a:t>
            </a:r>
            <a:r>
              <a:rPr lang="en-US" altLang="ko-KR"/>
              <a:t>. </a:t>
            </a:r>
            <a:r>
              <a:rPr lang="ko-KR" altLang="en-US"/>
              <a:t>단순한 상황에서 </a:t>
            </a:r>
            <a:r>
              <a:rPr lang="en-US" altLang="ko-KR"/>
              <a:t>accuracy</a:t>
            </a:r>
            <a:r>
              <a:rPr lang="ko-KR" altLang="en-US"/>
              <a:t>와 </a:t>
            </a:r>
            <a:r>
              <a:rPr lang="en-US" altLang="ko-KR"/>
              <a:t>robustness </a:t>
            </a:r>
            <a:r>
              <a:rPr lang="ko-KR" altLang="en-US"/>
              <a:t>사이의 </a:t>
            </a:r>
            <a:r>
              <a:rPr lang="en-US" altLang="ko-KR"/>
              <a:t>trade-off</a:t>
            </a:r>
            <a:r>
              <a:rPr lang="ko-KR" altLang="en-US"/>
              <a:t>가 </a:t>
            </a:r>
            <a:r>
              <a:rPr lang="en-US" altLang="ko-KR"/>
              <a:t>'provably' </a:t>
            </a:r>
            <a:r>
              <a:rPr lang="ko-KR" altLang="en-US"/>
              <a:t>있다는 것을 보인다</a:t>
            </a:r>
            <a:r>
              <a:rPr lang="en-US" altLang="ko-KR"/>
              <a:t>. </a:t>
            </a:r>
            <a:r>
              <a:rPr lang="ko-KR" altLang="en-US"/>
              <a:t>또한 </a:t>
            </a:r>
            <a:r>
              <a:rPr lang="en-US" altLang="ko-KR"/>
              <a:t>robust model</a:t>
            </a:r>
            <a:r>
              <a:rPr lang="ko-KR" altLang="en-US"/>
              <a:t>이 인간이 인지하는 형태와 비슷한 특징을 배운다는 점을 보인다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7" name="그림 6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05481C19-63C7-ED8E-EC06-0AED43A5B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531794"/>
            <a:ext cx="7772400" cy="217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18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 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 딥러닝은 인상적인 발전을 이루었지만</a:t>
            </a:r>
            <a:r>
              <a:rPr lang="en-US" altLang="ko-KR"/>
              <a:t>, </a:t>
            </a:r>
            <a:r>
              <a:rPr lang="ko-KR" altLang="en-US"/>
              <a:t>작은 공격에 취약하다는 점이 밝혀졌다</a:t>
            </a:r>
            <a:r>
              <a:rPr lang="en-US" altLang="ko-KR"/>
              <a:t>.</a:t>
            </a:r>
          </a:p>
          <a:p>
            <a:r>
              <a:rPr lang="ko-KR" altLang="en-US"/>
              <a:t>다양한 </a:t>
            </a:r>
            <a:r>
              <a:rPr lang="en-US" altLang="ko-KR"/>
              <a:t>adversarial example</a:t>
            </a:r>
            <a:r>
              <a:rPr lang="ko-KR" altLang="en-US"/>
              <a:t>에 대한 훈련이 진행됐다</a:t>
            </a:r>
            <a:r>
              <a:rPr lang="en-US" altLang="ko-KR"/>
              <a:t>.</a:t>
            </a:r>
          </a:p>
          <a:p>
            <a:r>
              <a:rPr lang="ko-KR" altLang="en-US"/>
              <a:t>이 </a:t>
            </a:r>
            <a:r>
              <a:rPr lang="en-US" altLang="ko-KR"/>
              <a:t>training</a:t>
            </a:r>
            <a:r>
              <a:rPr lang="ko-KR" altLang="en-US"/>
              <a:t>들은 비용이 많이 든다</a:t>
            </a:r>
            <a:r>
              <a:rPr lang="en-US" altLang="ko-KR"/>
              <a:t>.</a:t>
            </a:r>
          </a:p>
          <a:p>
            <a:r>
              <a:rPr lang="ko-KR" altLang="en-US"/>
              <a:t>이 비용을 전부인가</a:t>
            </a:r>
            <a:r>
              <a:rPr lang="en-US" altLang="ko-KR"/>
              <a:t>? </a:t>
            </a: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비용을 내고 </a:t>
            </a:r>
            <a:r>
              <a:rPr lang="en-US" altLang="ko-KR"/>
              <a:t>robust model</a:t>
            </a:r>
            <a:r>
              <a:rPr lang="ko-KR" altLang="en-US"/>
              <a:t>을 갖는 것이 항상 이득인가</a:t>
            </a:r>
            <a:r>
              <a:rPr lang="en-US" altLang="ko-KR"/>
              <a:t>?</a:t>
            </a:r>
          </a:p>
          <a:p>
            <a:r>
              <a:rPr lang="ko-KR" altLang="en-US" b="1"/>
              <a:t>모델이 </a:t>
            </a:r>
            <a:r>
              <a:rPr lang="en-US" altLang="ko-KR" b="1"/>
              <a:t>adversarially robust trained </a:t>
            </a:r>
            <a:r>
              <a:rPr lang="ko-KR" altLang="en-US" b="1"/>
              <a:t>됐을지라도</a:t>
            </a:r>
            <a:r>
              <a:rPr lang="en-US" altLang="ko-KR" b="1"/>
              <a:t>, </a:t>
            </a:r>
            <a:r>
              <a:rPr lang="ko-KR" altLang="en-US" b="1"/>
              <a:t>보편적으로는 </a:t>
            </a:r>
            <a:r>
              <a:rPr lang="en-US" altLang="ko-KR" b="1"/>
              <a:t>Standard accuracy</a:t>
            </a:r>
            <a:r>
              <a:rPr lang="ko-KR" altLang="en-US" b="1"/>
              <a:t>와 </a:t>
            </a:r>
            <a:r>
              <a:rPr lang="en-US" altLang="ko-KR" b="1"/>
              <a:t>adversarially robust accuracy </a:t>
            </a:r>
            <a:r>
              <a:rPr lang="ko-KR" altLang="en-US" b="1"/>
              <a:t>사이의 </a:t>
            </a:r>
            <a:r>
              <a:rPr lang="en-US" altLang="ko-KR" b="1"/>
              <a:t>trade-off</a:t>
            </a:r>
            <a:r>
              <a:rPr lang="ko-KR" altLang="en-US" b="1"/>
              <a:t>가 존재한다</a:t>
            </a:r>
            <a:r>
              <a:rPr lang="en-US" altLang="ko-KR" b="1"/>
              <a:t>.</a:t>
            </a:r>
            <a:r>
              <a:rPr lang="en-US" altLang="ko-KR"/>
              <a:t> </a:t>
            </a:r>
            <a:r>
              <a:rPr lang="ko-KR" altLang="en-US"/>
              <a:t>그리고 우리는 단순한 상황에서 이 </a:t>
            </a:r>
            <a:r>
              <a:rPr lang="en-US" altLang="ko-KR"/>
              <a:t>trade-off</a:t>
            </a:r>
            <a:r>
              <a:rPr lang="ko-KR" altLang="en-US"/>
              <a:t>가 </a:t>
            </a:r>
            <a:r>
              <a:rPr lang="en-US" altLang="ko-KR"/>
              <a:t>'provably' </a:t>
            </a:r>
            <a:r>
              <a:rPr lang="ko-KR" altLang="en-US"/>
              <a:t>존재한다는 것을 보여준다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702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On the Price of Adversarial Robustness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C245585-341B-9380-5C00-3BCB8297FA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/>
                  <a:t>Data</a:t>
                </a:r>
                <a:r>
                  <a:rPr lang="ko-KR" altLang="en-US"/>
                  <a:t>의 </a:t>
                </a:r>
                <a:r>
                  <a:rPr lang="en-US" altLang="ko-KR"/>
                  <a:t>perturbation</a:t>
                </a:r>
                <a:r>
                  <a:rPr lang="ko-KR" altLang="en-US"/>
                  <a:t>은 </a:t>
                </a:r>
                <a:r>
                  <a:rPr lang="en-US" altLang="ko-KR"/>
                  <a:t>data augmentation</a:t>
                </a:r>
                <a:r>
                  <a:rPr lang="ko-KR" altLang="en-US"/>
                  <a:t>의 궁극적인 형태로 볼 수 있다고 생각했다</a:t>
                </a:r>
                <a:r>
                  <a:rPr lang="en-US" altLang="ko-KR"/>
                  <a:t>.</a:t>
                </a:r>
              </a:p>
              <a:p>
                <a:r>
                  <a:rPr lang="en-US" altLang="ko-KR"/>
                  <a:t>Worst case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ko-KR" altLang="en-US"/>
                  <a:t>를 찾는 것은 </a:t>
                </a:r>
                <a:r>
                  <a:rPr lang="en-US" altLang="ko-KR"/>
                  <a:t>training data</a:t>
                </a:r>
                <a:r>
                  <a:rPr lang="ko-KR" altLang="en-US"/>
                  <a:t>를 가장 헷갈리는 방법으로</a:t>
                </a:r>
                <a:r>
                  <a:rPr lang="en-US" altLang="ko-KR"/>
                  <a:t>, </a:t>
                </a:r>
                <a:r>
                  <a:rPr lang="ko-KR" altLang="en-US"/>
                  <a:t>즉 가장 도움이 되는 방법으로 도와주는 것이기 때문이다</a:t>
                </a:r>
                <a:r>
                  <a:rPr lang="en-US" altLang="ko-KR"/>
                  <a:t>.</a:t>
                </a:r>
              </a:p>
              <a:p>
                <a:r>
                  <a:rPr lang="ko-KR" altLang="en-US"/>
                  <a:t>하지만 실제로는 </a:t>
                </a:r>
                <a:r>
                  <a:rPr lang="en-US" altLang="ko-KR"/>
                  <a:t>perturbation</a:t>
                </a:r>
                <a:r>
                  <a:rPr lang="ko-KR" altLang="en-US"/>
                  <a:t>이 늘어남에 따라 </a:t>
                </a:r>
                <a:r>
                  <a:rPr lang="en-US" altLang="ko-KR"/>
                  <a:t>standard accuracy</a:t>
                </a:r>
                <a:r>
                  <a:rPr lang="ko-KR" altLang="en-US"/>
                  <a:t>가 감소하고</a:t>
                </a:r>
                <a:r>
                  <a:rPr lang="en-US" altLang="ko-KR"/>
                  <a:t>, </a:t>
                </a:r>
                <a:r>
                  <a:rPr lang="ko-KR" altLang="en-US"/>
                  <a:t>심지어 일정 이후에는 학습 도중 내려가는 모습을 볼 수 있다</a:t>
                </a:r>
                <a:r>
                  <a:rPr lang="en-US" altLang="ko-KR"/>
                  <a:t>.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C245585-341B-9380-5C00-3BCB8297FA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8" name="그림 7" descr="텍스트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D9455BE3-1DA1-D8A4-76CB-47182BCF9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833045"/>
            <a:ext cx="7772400" cy="234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39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On the Price of Adversarial Robustness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1800" b="1">
                <a:solidFill>
                  <a:schemeClr val="accent6">
                    <a:lumMod val="50000"/>
                  </a:schemeClr>
                </a:solidFill>
              </a:rPr>
              <a:t>2.1 Adversarial robustness might be incompatible with standard accuracy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10" name="그림 9" descr="텍스트, 폰트, 스크린샷, 문서이(가) 표시된 사진&#10;&#10;자동 생성된 설명">
            <a:extLst>
              <a:ext uri="{FF2B5EF4-FFF2-40B4-BE49-F238E27FC236}">
                <a16:creationId xmlns:a16="http://schemas.microsoft.com/office/drawing/2014/main" id="{2650CEED-443B-8FE0-8ED4-F23FDB1342C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599" y="2644613"/>
            <a:ext cx="4720802" cy="365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9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On the Price of Adversarial Robustness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1800" b="1">
                <a:solidFill>
                  <a:schemeClr val="accent6">
                    <a:lumMod val="50000"/>
                  </a:schemeClr>
                </a:solidFill>
              </a:rPr>
              <a:t>2.1 Adversarial robustness might be incompatible with standard accuracy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9" name="그림 8" descr="텍스트, 폰트, 대수학, 영수증이(가) 표시된 사진&#10;&#10;자동 생성된 설명">
            <a:extLst>
              <a:ext uri="{FF2B5EF4-FFF2-40B4-BE49-F238E27FC236}">
                <a16:creationId xmlns:a16="http://schemas.microsoft.com/office/drawing/2014/main" id="{BDB1494B-643D-D6AD-F59E-730009C1FF8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490752"/>
            <a:ext cx="7772400" cy="268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94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On the Price of Adversarial Robustness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1800" b="1">
                <a:solidFill>
                  <a:schemeClr val="accent6">
                    <a:lumMod val="50000"/>
                  </a:schemeClr>
                </a:solidFill>
              </a:rPr>
              <a:t>2.2 The importance of adversarial training</a:t>
            </a:r>
          </a:p>
          <a:p>
            <a:r>
              <a:rPr lang="en-US" altLang="ko-KR"/>
              <a:t>Classifier</a:t>
            </a:r>
            <a:r>
              <a:rPr lang="ko-KR" altLang="en-US"/>
              <a:t>가 합리적으로 </a:t>
            </a:r>
            <a:r>
              <a:rPr lang="en-US" altLang="ko-KR"/>
              <a:t>standard accuracy</a:t>
            </a:r>
            <a:r>
              <a:rPr lang="ko-KR" altLang="en-US"/>
              <a:t>와 </a:t>
            </a:r>
            <a:r>
              <a:rPr lang="en-US" altLang="ko-KR"/>
              <a:t>robust accuracy</a:t>
            </a:r>
            <a:r>
              <a:rPr lang="ko-KR" altLang="en-US"/>
              <a:t>를 높이는 접근을 위해선 학습 방법이 달라져야 한다</a:t>
            </a:r>
            <a:r>
              <a:rPr lang="en-US" altLang="ko-KR"/>
              <a:t>.</a:t>
            </a:r>
            <a:endParaRPr lang="en-US" altLang="ko-KR" sz="12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990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DE161-8CD2-50AF-C9A2-1CC0A685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3 Unexpected benefits of adversarial robustness</a:t>
            </a:r>
            <a:endParaRPr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5585-341B-9380-5C00-3BCB8297F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1825625"/>
            <a:ext cx="10515600" cy="4351338"/>
          </a:xfrm>
        </p:spPr>
        <p:txBody>
          <a:bodyPr/>
          <a:lstStyle/>
          <a:p>
            <a:r>
              <a:rPr lang="en-US" altLang="ko-KR"/>
              <a:t>Robust model</a:t>
            </a:r>
            <a:r>
              <a:rPr lang="ko-KR" altLang="en-US"/>
              <a:t>의 </a:t>
            </a:r>
            <a:r>
              <a:rPr lang="en-US" altLang="ko-KR"/>
              <a:t>loss gradients</a:t>
            </a:r>
            <a:r>
              <a:rPr lang="ko-KR" altLang="en-US"/>
              <a:t>이 인간의 인지에 대응한다</a:t>
            </a:r>
            <a:r>
              <a:rPr lang="en-US" altLang="ko-KR"/>
              <a:t>.</a:t>
            </a:r>
          </a:p>
          <a:p>
            <a:r>
              <a:rPr lang="en-US" altLang="ko-KR"/>
              <a:t>Adversarial example</a:t>
            </a:r>
            <a:r>
              <a:rPr lang="ko-KR" altLang="en-US"/>
              <a:t>이 </a:t>
            </a:r>
            <a:r>
              <a:rPr lang="en-US" altLang="ko-KR"/>
              <a:t>salient data characteristics</a:t>
            </a:r>
            <a:r>
              <a:rPr lang="ko-KR" altLang="en-US"/>
              <a:t>를 가지고 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146AE6-E76F-3A46-E52E-F5FB0EFB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9F19-75FA-4B4D-B211-526C1F53DE26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6ED3C4-9700-FDD6-088A-7609DBE73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2023.11.22</a:t>
            </a:r>
            <a:endParaRPr lang="ko-KR" altLang="en-US"/>
          </a:p>
        </p:txBody>
      </p:sp>
      <p:pic>
        <p:nvPicPr>
          <p:cNvPr id="8" name="그림 7" descr="스크린샷, 콜라주, 텍스트이(가) 표시된 사진&#10;&#10;자동 생성된 설명">
            <a:extLst>
              <a:ext uri="{FF2B5EF4-FFF2-40B4-BE49-F238E27FC236}">
                <a16:creationId xmlns:a16="http://schemas.microsoft.com/office/drawing/2014/main" id="{50EB69F7-819F-B1D4-03CF-EB1FD9DBE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346" y="3452394"/>
            <a:ext cx="6903308" cy="272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670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t">
        <a:normAutofit/>
      </a:bodyPr>
      <a:lstStyle>
        <a:defPPr algn="l">
          <a:defRPr sz="28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475</Words>
  <Application>Microsoft Macintosh PowerPoint</Application>
  <PresentationFormat>와이드스크린</PresentationFormat>
  <Paragraphs>69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Cambria Math</vt:lpstr>
      <vt:lpstr>Wingdings</vt:lpstr>
      <vt:lpstr>Office 테마</vt:lpstr>
      <vt:lpstr>PowerPoint 프레젠테이션</vt:lpstr>
      <vt:lpstr>목차</vt:lpstr>
      <vt:lpstr>Abstract</vt:lpstr>
      <vt:lpstr>1 Introduction</vt:lpstr>
      <vt:lpstr>2 On the Price of Adversarial Robustness</vt:lpstr>
      <vt:lpstr>2 On the Price of Adversarial Robustness</vt:lpstr>
      <vt:lpstr>2 On the Price of Adversarial Robustness</vt:lpstr>
      <vt:lpstr>2 On the Price of Adversarial Robustness</vt:lpstr>
      <vt:lpstr>3 Unexpected benefits of adversarial robustness</vt:lpstr>
      <vt:lpstr>3 Unexpected benefits of adversarial robustness</vt:lpstr>
      <vt:lpstr>4 Related work</vt:lpstr>
      <vt:lpstr>5, 6 Discussion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</dc:title>
  <dc:creator>김환희</dc:creator>
  <cp:lastModifiedBy>김환희</cp:lastModifiedBy>
  <cp:revision>70</cp:revision>
  <dcterms:created xsi:type="dcterms:W3CDTF">2023-06-30T07:19:40Z</dcterms:created>
  <dcterms:modified xsi:type="dcterms:W3CDTF">2023-11-22T01:56:16Z</dcterms:modified>
</cp:coreProperties>
</file>

<file path=docProps/thumbnail.jpeg>
</file>